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119156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enLehmann12/Capstone-Project/blob/main/labs-jupyter-spacex-Data%20wrangling.ipynb" TargetMode="External"/><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enLehmann12/Capstone-Project/blob/main/edadataviz.ipynb" TargetMode="External"/><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enLehmann12/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enLehmann12/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BenLehmann12/Capstone-Project/blob/main/Site%20Location%20Graphing.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enLehmann12/Capstone-Project/blob/main/SpaceX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enLehmann12/Capstone-Project/blob/main/SpaceXMachineLearn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BenLehmann12/Capstone-Project/blob/main/Site%20Location%20Graph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BenLehmann12/Capstone-Project/blob/main/SpaceXDash.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enLehmann12/Capstone-Project/blob/main/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enLehmann12/Capstone-Project/blob/main/jupyter-labs-webscraping.ipynb" TargetMode="External"/><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Ben Lehmann</a:t>
            </a:r>
          </a:p>
          <a:p>
            <a:r>
              <a:rPr lang="en-US" dirty="0">
                <a:solidFill>
                  <a:schemeClr val="bg2"/>
                </a:solidFill>
                <a:latin typeface="Abadi" panose="020B0604020104020204" pitchFamily="34" charset="0"/>
                <a:ea typeface="SF Pro" pitchFamily="2" charset="0"/>
                <a:cs typeface="SF Pro" pitchFamily="2" charset="0"/>
              </a:rPr>
              <a:t>8/6/2023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88589" cy="4782004"/>
          </a:xfrm>
          <a:prstGeom prst="rect">
            <a:avLst/>
          </a:prstGeom>
        </p:spPr>
        <p:txBody>
          <a:bodyPr/>
          <a:lstStyle/>
          <a:p>
            <a:pPr marL="342900" indent="-342900">
              <a:lnSpc>
                <a:spcPct val="300000"/>
              </a:lnSpc>
              <a:buAutoNum type="arabicPeriod"/>
            </a:pPr>
            <a:r>
              <a:rPr lang="en-US" sz="1800" dirty="0">
                <a:solidFill>
                  <a:schemeClr val="accent3">
                    <a:lumMod val="25000"/>
                  </a:schemeClr>
                </a:solidFill>
                <a:latin typeface="Abadi" panose="020B0604020104020204" pitchFamily="34" charset="0"/>
              </a:rPr>
              <a:t>Load the Data</a:t>
            </a:r>
          </a:p>
          <a:p>
            <a:pPr marL="342900" indent="-342900">
              <a:lnSpc>
                <a:spcPct val="300000"/>
              </a:lnSpc>
              <a:buAutoNum type="arabicPeriod"/>
            </a:pPr>
            <a:r>
              <a:rPr lang="en-US" sz="1800" dirty="0">
                <a:solidFill>
                  <a:schemeClr val="accent3">
                    <a:lumMod val="25000"/>
                  </a:schemeClr>
                </a:solidFill>
                <a:latin typeface="Abadi" panose="020B0604020104020204" pitchFamily="34" charset="0"/>
              </a:rPr>
              <a:t> Find the Bad Outcomes</a:t>
            </a:r>
          </a:p>
          <a:p>
            <a:pPr marL="342900" indent="-342900">
              <a:lnSpc>
                <a:spcPct val="300000"/>
              </a:lnSpc>
              <a:buAutoNum type="arabicPeriod"/>
            </a:pPr>
            <a:r>
              <a:rPr lang="en-US" sz="1800" dirty="0">
                <a:solidFill>
                  <a:schemeClr val="accent3">
                    <a:lumMod val="25000"/>
                  </a:schemeClr>
                </a:solidFill>
                <a:latin typeface="Abadi" panose="020B0604020104020204" pitchFamily="34" charset="0"/>
              </a:rPr>
              <a:t>Convert to Binary</a:t>
            </a:r>
          </a:p>
          <a:p>
            <a:pPr marL="342900" indent="-342900">
              <a:lnSpc>
                <a:spcPct val="300000"/>
              </a:lnSpc>
              <a:buAutoNum type="arabicPeriod"/>
            </a:pPr>
            <a:r>
              <a:rPr lang="en-US" sz="1800" dirty="0">
                <a:solidFill>
                  <a:schemeClr val="accent3">
                    <a:lumMod val="25000"/>
                  </a:schemeClr>
                </a:solidFill>
                <a:latin typeface="Abadi" panose="020B0604020104020204" pitchFamily="34" charset="0"/>
              </a:rPr>
              <a:t>Find Success Outcome</a:t>
            </a:r>
          </a:p>
          <a:p>
            <a:pPr marL="0" indent="0">
              <a:lnSpc>
                <a:spcPct val="300000"/>
              </a:lnSpc>
              <a:buNone/>
            </a:pPr>
            <a:r>
              <a:rPr lang="en-US" sz="1400" dirty="0">
                <a:solidFill>
                  <a:schemeClr val="accent3">
                    <a:lumMod val="25000"/>
                  </a:schemeClr>
                </a:solidFill>
                <a:latin typeface="Abadi" panose="020B0604020104020204" pitchFamily="34" charset="0"/>
                <a:hlinkClick r:id="rId3"/>
              </a:rPr>
              <a:t>https://github.com/BenLehmann12/Capstone-Project/blob/main/labs-jupyter-spacex-Data%20wrangling.ipynb</a:t>
            </a:r>
            <a:endParaRPr lang="en-US" sz="1400" dirty="0">
              <a:solidFill>
                <a:schemeClr val="accent3">
                  <a:lumMod val="25000"/>
                </a:schemeClr>
              </a:solidFill>
              <a:latin typeface="Abadi" panose="020B0604020104020204" pitchFamily="34" charset="0"/>
            </a:endParaRPr>
          </a:p>
          <a:p>
            <a:pPr marL="0" indent="0">
              <a:lnSpc>
                <a:spcPct val="300000"/>
              </a:lnSpc>
              <a:buNone/>
            </a:pPr>
            <a:endParaRPr lang="en-US" sz="1400" dirty="0">
              <a:solidFill>
                <a:schemeClr val="accent3">
                  <a:lumMod val="25000"/>
                </a:schemeClr>
              </a:solidFill>
              <a:latin typeface="Abadi" panose="020B0604020104020204" pitchFamily="34" charset="0"/>
            </a:endParaRPr>
          </a:p>
          <a:p>
            <a:pPr marL="0" indent="0">
              <a:lnSpc>
                <a:spcPct val="300000"/>
              </a:lnSpc>
              <a:buNone/>
            </a:pPr>
            <a:endParaRPr lang="en-US" sz="1800" dirty="0">
              <a:solidFill>
                <a:schemeClr val="accent3">
                  <a:lumMod val="25000"/>
                </a:schemeClr>
              </a:solidFill>
              <a:latin typeface="Abadi" panose="020B0604020104020204" pitchFamily="34" charset="0"/>
            </a:endParaRPr>
          </a:p>
          <a:p>
            <a:pPr marL="342900" indent="-342900">
              <a:buAutoNum type="arabicPeriod"/>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AD3C5A1A-3828-377E-45C3-CE2A95765A8A}"/>
              </a:ext>
            </a:extLst>
          </p:cNvPr>
          <p:cNvPicPr>
            <a:picLocks noChangeAspect="1"/>
          </p:cNvPicPr>
          <p:nvPr/>
        </p:nvPicPr>
        <p:blipFill>
          <a:blip r:embed="rId4"/>
          <a:stretch>
            <a:fillRect/>
          </a:stretch>
        </p:blipFill>
        <p:spPr>
          <a:xfrm>
            <a:off x="3820353" y="2068587"/>
            <a:ext cx="5184689" cy="283647"/>
          </a:xfrm>
          <a:prstGeom prst="rect">
            <a:avLst/>
          </a:prstGeom>
        </p:spPr>
      </p:pic>
      <p:pic>
        <p:nvPicPr>
          <p:cNvPr id="7" name="Picture 6">
            <a:extLst>
              <a:ext uri="{FF2B5EF4-FFF2-40B4-BE49-F238E27FC236}">
                <a16:creationId xmlns:a16="http://schemas.microsoft.com/office/drawing/2014/main" id="{A591C55E-C821-3A70-37FD-C813D0111186}"/>
              </a:ext>
            </a:extLst>
          </p:cNvPr>
          <p:cNvPicPr>
            <a:picLocks noChangeAspect="1"/>
          </p:cNvPicPr>
          <p:nvPr/>
        </p:nvPicPr>
        <p:blipFill>
          <a:blip r:embed="rId5"/>
          <a:stretch>
            <a:fillRect/>
          </a:stretch>
        </p:blipFill>
        <p:spPr>
          <a:xfrm>
            <a:off x="3820353" y="2568928"/>
            <a:ext cx="4414915" cy="793305"/>
          </a:xfrm>
          <a:prstGeom prst="rect">
            <a:avLst/>
          </a:prstGeom>
        </p:spPr>
      </p:pic>
      <p:pic>
        <p:nvPicPr>
          <p:cNvPr id="10" name="Picture 9">
            <a:extLst>
              <a:ext uri="{FF2B5EF4-FFF2-40B4-BE49-F238E27FC236}">
                <a16:creationId xmlns:a16="http://schemas.microsoft.com/office/drawing/2014/main" id="{E87EDD90-5A60-B759-A0E3-60D7B50DD9B9}"/>
              </a:ext>
            </a:extLst>
          </p:cNvPr>
          <p:cNvPicPr>
            <a:picLocks noChangeAspect="1"/>
          </p:cNvPicPr>
          <p:nvPr/>
        </p:nvPicPr>
        <p:blipFill>
          <a:blip r:embed="rId6"/>
          <a:stretch>
            <a:fillRect/>
          </a:stretch>
        </p:blipFill>
        <p:spPr>
          <a:xfrm>
            <a:off x="3902159" y="3511975"/>
            <a:ext cx="452213" cy="1578131"/>
          </a:xfrm>
          <a:prstGeom prst="rect">
            <a:avLst/>
          </a:prstGeom>
        </p:spPr>
      </p:pic>
      <p:pic>
        <p:nvPicPr>
          <p:cNvPr id="12" name="Picture 11">
            <a:extLst>
              <a:ext uri="{FF2B5EF4-FFF2-40B4-BE49-F238E27FC236}">
                <a16:creationId xmlns:a16="http://schemas.microsoft.com/office/drawing/2014/main" id="{F69A2D8B-E060-98F0-F417-1DEC45194B37}"/>
              </a:ext>
            </a:extLst>
          </p:cNvPr>
          <p:cNvPicPr>
            <a:picLocks noChangeAspect="1"/>
          </p:cNvPicPr>
          <p:nvPr/>
        </p:nvPicPr>
        <p:blipFill>
          <a:blip r:embed="rId7"/>
          <a:stretch>
            <a:fillRect/>
          </a:stretch>
        </p:blipFill>
        <p:spPr>
          <a:xfrm>
            <a:off x="3820354" y="5188949"/>
            <a:ext cx="1633390" cy="75811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648" y="1390196"/>
            <a:ext cx="10860323" cy="4635377"/>
          </a:xfrm>
          <a:prstGeom prst="rect">
            <a:avLst/>
          </a:prstGeom>
        </p:spPr>
        <p:txBody>
          <a:bodyPr lIns="91440" tIns="45720" rIns="91440" bIns="45720" anchor="t"/>
          <a:lstStyle/>
          <a:p>
            <a:pPr marL="0" indent="0">
              <a:buNone/>
            </a:pPr>
            <a:r>
              <a:rPr lang="en-US" sz="1800" dirty="0">
                <a:hlinkClick r:id="rId3"/>
              </a:rPr>
              <a:t>https://github.com/BenLehmann12/Capstone-Project/blob/main/edadataviz.ipynb</a:t>
            </a: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0502A905-B08D-BC6D-4C4B-023A15033BB5}"/>
              </a:ext>
            </a:extLst>
          </p:cNvPr>
          <p:cNvPicPr>
            <a:picLocks noChangeAspect="1"/>
          </p:cNvPicPr>
          <p:nvPr/>
        </p:nvPicPr>
        <p:blipFill>
          <a:blip r:embed="rId4"/>
          <a:stretch>
            <a:fillRect/>
          </a:stretch>
        </p:blipFill>
        <p:spPr>
          <a:xfrm>
            <a:off x="505548" y="1839686"/>
            <a:ext cx="3296535" cy="2999014"/>
          </a:xfrm>
          <a:prstGeom prst="rect">
            <a:avLst/>
          </a:prstGeom>
        </p:spPr>
      </p:pic>
      <p:pic>
        <p:nvPicPr>
          <p:cNvPr id="6" name="Picture 5">
            <a:extLst>
              <a:ext uri="{FF2B5EF4-FFF2-40B4-BE49-F238E27FC236}">
                <a16:creationId xmlns:a16="http://schemas.microsoft.com/office/drawing/2014/main" id="{CFFAA76C-1A8D-2BB9-42E1-92CB3F9D47EF}"/>
              </a:ext>
            </a:extLst>
          </p:cNvPr>
          <p:cNvPicPr>
            <a:picLocks noChangeAspect="1"/>
          </p:cNvPicPr>
          <p:nvPr/>
        </p:nvPicPr>
        <p:blipFill>
          <a:blip r:embed="rId5"/>
          <a:stretch>
            <a:fillRect/>
          </a:stretch>
        </p:blipFill>
        <p:spPr>
          <a:xfrm>
            <a:off x="3888543" y="1839686"/>
            <a:ext cx="4414914" cy="2091056"/>
          </a:xfrm>
          <a:prstGeom prst="rect">
            <a:avLst/>
          </a:prstGeom>
        </p:spPr>
      </p:pic>
      <p:pic>
        <p:nvPicPr>
          <p:cNvPr id="7" name="Picture 6">
            <a:extLst>
              <a:ext uri="{FF2B5EF4-FFF2-40B4-BE49-F238E27FC236}">
                <a16:creationId xmlns:a16="http://schemas.microsoft.com/office/drawing/2014/main" id="{8A35C7C1-C28A-8605-AE5F-778E1AEAB525}"/>
              </a:ext>
            </a:extLst>
          </p:cNvPr>
          <p:cNvPicPr>
            <a:picLocks noChangeAspect="1"/>
          </p:cNvPicPr>
          <p:nvPr/>
        </p:nvPicPr>
        <p:blipFill>
          <a:blip r:embed="rId6"/>
          <a:stretch>
            <a:fillRect/>
          </a:stretch>
        </p:blipFill>
        <p:spPr>
          <a:xfrm>
            <a:off x="8567058" y="1839686"/>
            <a:ext cx="2977373" cy="2874508"/>
          </a:xfrm>
          <a:prstGeom prst="rect">
            <a:avLst/>
          </a:prstGeom>
        </p:spPr>
      </p:pic>
      <p:pic>
        <p:nvPicPr>
          <p:cNvPr id="8" name="Picture 7">
            <a:extLst>
              <a:ext uri="{FF2B5EF4-FFF2-40B4-BE49-F238E27FC236}">
                <a16:creationId xmlns:a16="http://schemas.microsoft.com/office/drawing/2014/main" id="{8556D049-55DB-FA83-DF1E-469EC51B13B9}"/>
              </a:ext>
            </a:extLst>
          </p:cNvPr>
          <p:cNvPicPr>
            <a:picLocks noChangeAspect="1"/>
          </p:cNvPicPr>
          <p:nvPr/>
        </p:nvPicPr>
        <p:blipFill>
          <a:blip r:embed="rId7"/>
          <a:stretch>
            <a:fillRect/>
          </a:stretch>
        </p:blipFill>
        <p:spPr>
          <a:xfrm>
            <a:off x="3913194" y="4135336"/>
            <a:ext cx="4422749" cy="209105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300761" cy="4909911"/>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Show the names of the unique launch sites</a:t>
            </a:r>
          </a:p>
          <a:p>
            <a:pPr>
              <a:lnSpc>
                <a:spcPct val="100000"/>
              </a:lnSpc>
              <a:spcBef>
                <a:spcPts val="1400"/>
              </a:spcBef>
            </a:pPr>
            <a:r>
              <a:rPr lang="en-US" sz="1800" dirty="0">
                <a:solidFill>
                  <a:schemeClr val="accent3">
                    <a:lumMod val="25000"/>
                  </a:schemeClr>
                </a:solidFill>
                <a:latin typeface="Abadi" panose="020B0604020104020204" pitchFamily="34" charset="0"/>
              </a:rPr>
              <a:t>Show the 5 records where the launch site begins with ‘CAA’</a:t>
            </a:r>
          </a:p>
          <a:p>
            <a:pPr>
              <a:lnSpc>
                <a:spcPct val="100000"/>
              </a:lnSpc>
              <a:spcBef>
                <a:spcPts val="1400"/>
              </a:spcBef>
            </a:pPr>
            <a:r>
              <a:rPr lang="en-US" sz="1800" dirty="0">
                <a:solidFill>
                  <a:schemeClr val="accent3">
                    <a:lumMod val="25000"/>
                  </a:schemeClr>
                </a:solidFill>
                <a:latin typeface="Abadi" panose="020B0604020104020204" pitchFamily="34" charset="0"/>
              </a:rPr>
              <a:t>Give the Total Payload Mass Carried by boosters that were launched by NASA</a:t>
            </a:r>
          </a:p>
          <a:p>
            <a:pPr>
              <a:lnSpc>
                <a:spcPct val="100000"/>
              </a:lnSpc>
              <a:spcBef>
                <a:spcPts val="1400"/>
              </a:spcBef>
            </a:pPr>
            <a:r>
              <a:rPr lang="en-US" sz="1800" dirty="0">
                <a:solidFill>
                  <a:schemeClr val="accent3">
                    <a:lumMod val="25000"/>
                  </a:schemeClr>
                </a:solidFill>
                <a:latin typeface="Abadi" panose="020B0604020104020204" pitchFamily="34" charset="0"/>
              </a:rPr>
              <a:t>Give the Average Payload Mass Carried by version F9 </a:t>
            </a:r>
          </a:p>
          <a:p>
            <a:pPr>
              <a:lnSpc>
                <a:spcPct val="100000"/>
              </a:lnSpc>
              <a:spcBef>
                <a:spcPts val="1400"/>
              </a:spcBef>
            </a:pPr>
            <a:r>
              <a:rPr lang="en-US" sz="1800" dirty="0">
                <a:solidFill>
                  <a:schemeClr val="accent3">
                    <a:lumMod val="25000"/>
                  </a:schemeClr>
                </a:solidFill>
                <a:latin typeface="Abadi" panose="020B0604020104020204" pitchFamily="34" charset="0"/>
              </a:rPr>
              <a:t>Find the Data of 1</a:t>
            </a:r>
            <a:r>
              <a:rPr lang="en-US" sz="1800" baseline="30000" dirty="0">
                <a:solidFill>
                  <a:schemeClr val="accent3">
                    <a:lumMod val="25000"/>
                  </a:schemeClr>
                </a:solidFill>
                <a:latin typeface="Abadi" panose="020B0604020104020204" pitchFamily="34" charset="0"/>
              </a:rPr>
              <a:t>st</a:t>
            </a:r>
            <a:r>
              <a:rPr lang="en-US" sz="1800" dirty="0">
                <a:solidFill>
                  <a:schemeClr val="accent3">
                    <a:lumMod val="25000"/>
                  </a:schemeClr>
                </a:solidFill>
                <a:latin typeface="Abadi" panose="020B0604020104020204" pitchFamily="34" charset="0"/>
              </a:rPr>
              <a:t> Successful landing on the pad</a:t>
            </a:r>
          </a:p>
          <a:p>
            <a:pPr>
              <a:lnSpc>
                <a:spcPct val="100000"/>
              </a:lnSpc>
              <a:spcBef>
                <a:spcPts val="1400"/>
              </a:spcBef>
            </a:pPr>
            <a:r>
              <a:rPr lang="en-US" sz="1800" dirty="0">
                <a:latin typeface="Abadi" panose="020B0604020104020204" pitchFamily="34" charset="0"/>
              </a:rPr>
              <a:t>Names of boosters which had success landing on drone ship and have payload mass greater than 4,000 but less than 6,000</a:t>
            </a:r>
          </a:p>
          <a:p>
            <a:pPr>
              <a:lnSpc>
                <a:spcPct val="100000"/>
              </a:lnSpc>
              <a:spcBef>
                <a:spcPts val="1400"/>
              </a:spcBef>
            </a:pPr>
            <a:r>
              <a:rPr lang="en-US" sz="1800" dirty="0">
                <a:solidFill>
                  <a:schemeClr val="accent3">
                    <a:lumMod val="25000"/>
                  </a:schemeClr>
                </a:solidFill>
                <a:latin typeface="Abadi" panose="020B0604020104020204" pitchFamily="34" charset="0"/>
              </a:rPr>
              <a:t>Total Number of Successful and Failed Missions</a:t>
            </a:r>
          </a:p>
          <a:p>
            <a:pPr>
              <a:lnSpc>
                <a:spcPct val="100000"/>
              </a:lnSpc>
              <a:spcBef>
                <a:spcPts val="1400"/>
              </a:spcBef>
            </a:pPr>
            <a:r>
              <a:rPr lang="en-US" sz="1800" dirty="0">
                <a:solidFill>
                  <a:schemeClr val="accent3">
                    <a:lumMod val="25000"/>
                  </a:schemeClr>
                </a:solidFill>
                <a:latin typeface="Abadi" panose="020B0604020104020204" pitchFamily="34" charset="0"/>
              </a:rPr>
              <a:t>Names of Booster versions that have carried max payload</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solidFill>
                  <a:schemeClr val="accent3">
                    <a:lumMod val="25000"/>
                  </a:schemeClr>
                </a:solidFill>
                <a:latin typeface="Abadi"/>
                <a:hlinkClick r:id="rId3"/>
              </a:rPr>
              <a:t>https://github.com/BenLehmann12/Capstone-Project/blob/main/jupyter-labs-eda-sql-coursera_sqllite.ipynb</a:t>
            </a:r>
            <a:endParaRPr lang="en-US" sz="1600" dirty="0">
              <a:solidFill>
                <a:schemeClr val="accent3">
                  <a:lumMod val="25000"/>
                </a:schemeClr>
              </a:solidFill>
              <a:latin typeface="Abadi"/>
            </a:endParaRPr>
          </a:p>
          <a:p>
            <a:pPr marL="0" indent="0">
              <a:lnSpc>
                <a:spcPct val="100000"/>
              </a:lnSpc>
              <a:spcBef>
                <a:spcPts val="1400"/>
              </a:spcBef>
              <a:buNone/>
            </a:pPr>
            <a:endParaRPr lang="en-US" sz="1600" dirty="0">
              <a:solidFill>
                <a:schemeClr val="accent3">
                  <a:lumMod val="25000"/>
                </a:schemeClr>
              </a:solidFill>
              <a:latin typeface="Abadi"/>
            </a:endParaRPr>
          </a:p>
          <a:p>
            <a:pPr>
              <a:lnSpc>
                <a:spcPct val="100000"/>
              </a:lnSpc>
              <a:spcBef>
                <a:spcPts val="1400"/>
              </a:spcBef>
            </a:pPr>
            <a:endParaRPr lang="en-US" sz="1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201" y="1875053"/>
            <a:ext cx="11397342" cy="4656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Colored Markers to indicate if the launch was a success or a failure</a:t>
            </a:r>
          </a:p>
          <a:p>
            <a:pPr lvl="1">
              <a:lnSpc>
                <a:spcPct val="100000"/>
              </a:lnSpc>
              <a:spcBef>
                <a:spcPts val="1400"/>
              </a:spcBef>
            </a:pPr>
            <a:r>
              <a:rPr lang="en-US" sz="1800" dirty="0">
                <a:solidFill>
                  <a:schemeClr val="accent3">
                    <a:lumMod val="25000"/>
                  </a:schemeClr>
                </a:solidFill>
                <a:latin typeface="Abadi" panose="020B0604020104020204" pitchFamily="34" charset="0"/>
              </a:rPr>
              <a:t>Green means Success and Red means Failure</a:t>
            </a:r>
          </a:p>
          <a:p>
            <a:pPr>
              <a:lnSpc>
                <a:spcPct val="100000"/>
              </a:lnSpc>
              <a:spcBef>
                <a:spcPts val="1400"/>
              </a:spcBef>
            </a:pPr>
            <a:r>
              <a:rPr lang="en-US" sz="2200" dirty="0">
                <a:solidFill>
                  <a:schemeClr val="accent3">
                    <a:lumMod val="25000"/>
                  </a:schemeClr>
                </a:solidFill>
                <a:latin typeface="Abadi" panose="020B0604020104020204" pitchFamily="34" charset="0"/>
              </a:rPr>
              <a:t>Used Circles to indicate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Add a blue line to show the Distance between the Site </a:t>
            </a:r>
            <a:r>
              <a:rPr lang="en-US" sz="1800" dirty="0">
                <a:latin typeface="Abadi" panose="020B0604020104020204" pitchFamily="34" charset="0"/>
              </a:rPr>
              <a:t>CCAFS SLC40 </a:t>
            </a:r>
            <a:r>
              <a:rPr lang="en-US" sz="2200" dirty="0">
                <a:solidFill>
                  <a:schemeClr val="accent3">
                    <a:lumMod val="25000"/>
                  </a:schemeClr>
                </a:solidFill>
                <a:latin typeface="Abadi" panose="020B0604020104020204" pitchFamily="34" charset="0"/>
              </a:rPr>
              <a:t>and the nearest coastline, city or some highway</a:t>
            </a:r>
          </a:p>
          <a:p>
            <a:pPr marL="0" indent="0">
              <a:buNone/>
            </a:pPr>
            <a:endParaRPr lang="en-US" dirty="0"/>
          </a:p>
          <a:p>
            <a:pPr marL="0" indent="0">
              <a:buNone/>
            </a:pPr>
            <a:endParaRPr lang="en-US" dirty="0"/>
          </a:p>
          <a:p>
            <a:pPr marL="0" indent="0">
              <a:buNone/>
            </a:pPr>
            <a:endParaRPr lang="en-US" sz="1800" dirty="0">
              <a:hlinkClick r:id="rId3"/>
            </a:endParaRPr>
          </a:p>
          <a:p>
            <a:pPr marL="0" indent="0">
              <a:buNone/>
            </a:pPr>
            <a:endParaRPr lang="en-US" sz="1800" dirty="0">
              <a:hlinkClick r:id="rId3"/>
            </a:endParaRPr>
          </a:p>
          <a:p>
            <a:pPr marL="0" indent="0">
              <a:buNone/>
            </a:pPr>
            <a:r>
              <a:rPr lang="en-US" sz="1800" dirty="0">
                <a:hlinkClick r:id="rId4"/>
              </a:rPr>
              <a:t>https://github.com/BenLehmann12/Capstone-Project/blob/main/Site%20Location%20Graphing.ipynb</a:t>
            </a:r>
            <a:endParaRPr lang="en-US" sz="1800" dirty="0"/>
          </a:p>
          <a:p>
            <a:pPr marL="0" indent="0">
              <a:buNone/>
            </a:pPr>
            <a:endParaRPr lang="en-US" sz="1800" dirty="0"/>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have a dropdown with a list of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We have Pie Charts showing the proportion of successful launches by each type</a:t>
            </a:r>
          </a:p>
          <a:p>
            <a:pPr>
              <a:lnSpc>
                <a:spcPct val="100000"/>
              </a:lnSpc>
              <a:spcBef>
                <a:spcPts val="1400"/>
              </a:spcBef>
            </a:pPr>
            <a:r>
              <a:rPr lang="en-US" sz="2200" dirty="0">
                <a:solidFill>
                  <a:schemeClr val="accent3">
                    <a:lumMod val="25000"/>
                  </a:schemeClr>
                </a:solidFill>
                <a:latin typeface="Abadi" panose="020B0604020104020204" pitchFamily="34" charset="0"/>
              </a:rPr>
              <a:t>A Scatter Plot of Payload mass vs Success rate by Booster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https://github.com/BenLehmann12/Capstone-Project/blob/main/SpaceXDash.ipynb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7543"/>
            <a:ext cx="10515601" cy="4609420"/>
          </a:xfrm>
          <a:prstGeom prst="rect">
            <a:avLst/>
          </a:prstGeom>
        </p:spPr>
        <p:txBody>
          <a:bodyPr>
            <a:normAutofit/>
          </a:bodyPr>
          <a:lstStyle/>
          <a:p>
            <a:r>
              <a:rPr lang="en-US" sz="1800" dirty="0"/>
              <a:t>We Create an Array of Data</a:t>
            </a:r>
          </a:p>
          <a:p>
            <a:r>
              <a:rPr lang="en-US" sz="1800" dirty="0"/>
              <a:t>Standardize the Data</a:t>
            </a:r>
          </a:p>
          <a:p>
            <a:r>
              <a:rPr lang="en-US" sz="1800" dirty="0"/>
              <a:t>Split the data with </a:t>
            </a:r>
            <a:r>
              <a:rPr lang="en-US" sz="1800" dirty="0" err="1"/>
              <a:t>train_test_split</a:t>
            </a:r>
            <a:endParaRPr lang="en-US" sz="1800" dirty="0"/>
          </a:p>
          <a:p>
            <a:r>
              <a:rPr lang="en-US" sz="1800" dirty="0"/>
              <a:t>Use </a:t>
            </a:r>
            <a:r>
              <a:rPr lang="en-US" sz="1800" dirty="0" err="1"/>
              <a:t>GridSearchCV</a:t>
            </a:r>
            <a:r>
              <a:rPr lang="en-US" sz="1800" dirty="0"/>
              <a:t> to find the best parameters for Logistic Regression, KNN, Decision Tree, SVM</a:t>
            </a:r>
          </a:p>
          <a:p>
            <a:r>
              <a:rPr lang="en-US" sz="1800" dirty="0"/>
              <a:t>Get the Accuracy, F1 score</a:t>
            </a:r>
          </a:p>
          <a:p>
            <a:r>
              <a:rPr lang="en-US" sz="1800" dirty="0"/>
              <a:t>Get the Confusion Matrix</a:t>
            </a:r>
          </a:p>
          <a:p>
            <a:endParaRPr lang="en-US" sz="1800" dirty="0"/>
          </a:p>
          <a:p>
            <a:endParaRPr lang="en-US" sz="1800" dirty="0"/>
          </a:p>
          <a:p>
            <a:endParaRPr lang="en-US" sz="1800" dirty="0"/>
          </a:p>
          <a:p>
            <a:r>
              <a:rPr lang="en-US" sz="1800" dirty="0">
                <a:hlinkClick r:id="rId3"/>
              </a:rPr>
              <a:t>https://github.com/BenLehmann12/Capstone-Project/blob/main/SpaceXMachineLearning.ipynb</a:t>
            </a:r>
            <a:endParaRPr lang="en-US" sz="1800" dirty="0"/>
          </a:p>
          <a:p>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196989"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When you keep increasing the weight, the success rate increases</a:t>
            </a:r>
          </a:p>
          <a:p>
            <a:pPr>
              <a:lnSpc>
                <a:spcPct val="100000"/>
              </a:lnSpc>
              <a:spcBef>
                <a:spcPts val="1400"/>
              </a:spcBef>
            </a:pPr>
            <a:r>
              <a:rPr lang="en-US" sz="2200" dirty="0">
                <a:solidFill>
                  <a:schemeClr val="accent3">
                    <a:lumMod val="25000"/>
                  </a:schemeClr>
                </a:solidFill>
                <a:latin typeface="Abadi" panose="020B0604020104020204" pitchFamily="34" charset="0"/>
              </a:rPr>
              <a:t>KSC LC-39A is the best booster, with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In terms of ML Model, they all performed nearly the same, but Decision tree was the model to use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4543" y="1523205"/>
            <a:ext cx="11033429" cy="490400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were more failures in the earlier flights, but the success rate improved at the number of flights increased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were more launches at the CCAFS SLC 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Blue = 0 = Failure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Orange  = 1 =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940F16A-FC4A-D293-32A0-F69914F120BC}"/>
              </a:ext>
            </a:extLst>
          </p:cNvPr>
          <p:cNvPicPr>
            <a:picLocks noChangeAspect="1"/>
          </p:cNvPicPr>
          <p:nvPr/>
        </p:nvPicPr>
        <p:blipFill>
          <a:blip r:embed="rId3"/>
          <a:stretch>
            <a:fillRect/>
          </a:stretch>
        </p:blipFill>
        <p:spPr>
          <a:xfrm>
            <a:off x="6878928" y="2161067"/>
            <a:ext cx="4238485" cy="338545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5"/>
            <a:ext cx="10300760" cy="461633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One thing that can be seen is that as the weight increases, we see a higher success rate, so we can say the more weight = more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Any Payload mass over 8,000 KG would have a much more improved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81058B0-B25F-A1FC-9646-A144A3C0369F}"/>
              </a:ext>
            </a:extLst>
          </p:cNvPr>
          <p:cNvPicPr>
            <a:picLocks noChangeAspect="1"/>
          </p:cNvPicPr>
          <p:nvPr/>
        </p:nvPicPr>
        <p:blipFill>
          <a:blip r:embed="rId3"/>
          <a:stretch>
            <a:fillRect/>
          </a:stretch>
        </p:blipFill>
        <p:spPr>
          <a:xfrm>
            <a:off x="4868803" y="3207631"/>
            <a:ext cx="6060432" cy="28179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6314" y="1632857"/>
            <a:ext cx="10515599" cy="479435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Types ES-L1, GEO,HEO,SSO all had 100%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Types GTO, ISS, LEO,MEO,PO all had a range between 40 to 80% of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Type SO has 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FAC7713-59BA-D3DF-E74A-C176FBF6B358}"/>
              </a:ext>
            </a:extLst>
          </p:cNvPr>
          <p:cNvPicPr>
            <a:picLocks noChangeAspect="1"/>
          </p:cNvPicPr>
          <p:nvPr/>
        </p:nvPicPr>
        <p:blipFill>
          <a:blip r:embed="rId3"/>
          <a:stretch>
            <a:fillRect/>
          </a:stretch>
        </p:blipFill>
        <p:spPr>
          <a:xfrm>
            <a:off x="6726302" y="2579914"/>
            <a:ext cx="3976940" cy="364647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1668" y="1566020"/>
            <a:ext cx="11212286" cy="460618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One Type, LEO, we see failure at the smaller number of flights, but the Success keeps growing at the number of flights increases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GTO and ISS is a mixed bag, we see failures even in the growing number of flights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still say that there is more success in the more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845E073-D823-DCAF-8C77-AFAF751CEBCF}"/>
              </a:ext>
            </a:extLst>
          </p:cNvPr>
          <p:cNvPicPr>
            <a:picLocks noChangeAspect="1"/>
          </p:cNvPicPr>
          <p:nvPr/>
        </p:nvPicPr>
        <p:blipFill>
          <a:blip r:embed="rId4"/>
          <a:stretch>
            <a:fillRect/>
          </a:stretch>
        </p:blipFill>
        <p:spPr>
          <a:xfrm>
            <a:off x="5926008" y="3521681"/>
            <a:ext cx="5707946" cy="250389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4544" y="1469571"/>
            <a:ext cx="11033428" cy="468085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many of the data points for GTO are more compressed towards each other, so we have a reason to believe that the successes are mixed with payload mass.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ISS did a better job than GTO in terms of Success and Weight.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27DB540-FB59-1353-C4F4-4C8623DB3B4A}"/>
              </a:ext>
            </a:extLst>
          </p:cNvPr>
          <p:cNvPicPr>
            <a:picLocks noChangeAspect="1"/>
          </p:cNvPicPr>
          <p:nvPr/>
        </p:nvPicPr>
        <p:blipFill>
          <a:blip r:embed="rId3"/>
          <a:stretch>
            <a:fillRect/>
          </a:stretch>
        </p:blipFill>
        <p:spPr>
          <a:xfrm>
            <a:off x="4504036" y="3091804"/>
            <a:ext cx="6471451" cy="274283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03950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Rate increases by each year</a:t>
            </a:r>
          </a:p>
          <a:p>
            <a:pPr>
              <a:lnSpc>
                <a:spcPct val="100000"/>
              </a:lnSpc>
              <a:spcBef>
                <a:spcPts val="1400"/>
              </a:spcBef>
            </a:pPr>
            <a:r>
              <a:rPr lang="en-US" sz="2200" dirty="0">
                <a:solidFill>
                  <a:schemeClr val="accent3">
                    <a:lumMod val="25000"/>
                  </a:schemeClr>
                </a:solidFill>
                <a:latin typeface="Abadi" panose="020B0604020104020204" pitchFamily="34" charset="0"/>
              </a:rPr>
              <a:t>2017-2018 had a sharp decrease</a:t>
            </a:r>
          </a:p>
          <a:p>
            <a:pPr>
              <a:lnSpc>
                <a:spcPct val="100000"/>
              </a:lnSpc>
              <a:spcBef>
                <a:spcPts val="1400"/>
              </a:spcBef>
            </a:pPr>
            <a:r>
              <a:rPr lang="en-US" sz="2200" dirty="0">
                <a:solidFill>
                  <a:schemeClr val="accent3">
                    <a:lumMod val="25000"/>
                  </a:schemeClr>
                </a:solidFill>
                <a:latin typeface="Abadi" panose="020B0604020104020204" pitchFamily="34" charset="0"/>
              </a:rPr>
              <a:t>2018-2019 Had a Jump</a:t>
            </a:r>
          </a:p>
          <a:p>
            <a:pPr>
              <a:lnSpc>
                <a:spcPct val="100000"/>
              </a:lnSpc>
              <a:spcBef>
                <a:spcPts val="1400"/>
              </a:spcBef>
            </a:pPr>
            <a:r>
              <a:rPr lang="en-US" sz="2200" dirty="0">
                <a:solidFill>
                  <a:schemeClr val="accent3">
                    <a:lumMod val="25000"/>
                  </a:schemeClr>
                </a:solidFill>
                <a:latin typeface="Abadi" panose="020B0604020104020204" pitchFamily="34" charset="0"/>
              </a:rPr>
              <a:t>2019-2020 went down again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C95B6D8-1AD5-F23A-F882-21259D7EAAA7}"/>
              </a:ext>
            </a:extLst>
          </p:cNvPr>
          <p:cNvPicPr>
            <a:picLocks noChangeAspect="1"/>
          </p:cNvPicPr>
          <p:nvPr/>
        </p:nvPicPr>
        <p:blipFill>
          <a:blip r:embed="rId3"/>
          <a:stretch>
            <a:fillRect/>
          </a:stretch>
        </p:blipFill>
        <p:spPr>
          <a:xfrm>
            <a:off x="6842031" y="3006156"/>
            <a:ext cx="3745482" cy="287518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8" name="Content Placeholder 7">
            <a:extLst>
              <a:ext uri="{FF2B5EF4-FFF2-40B4-BE49-F238E27FC236}">
                <a16:creationId xmlns:a16="http://schemas.microsoft.com/office/drawing/2014/main" id="{7E131328-5353-2EC0-C689-9E4D0B269902}"/>
              </a:ext>
            </a:extLst>
          </p:cNvPr>
          <p:cNvPicPr>
            <a:picLocks noGrp="1" noChangeAspect="1"/>
          </p:cNvPicPr>
          <p:nvPr>
            <p:ph idx="4294967295"/>
          </p:nvPr>
        </p:nvPicPr>
        <p:blipFill>
          <a:blip r:embed="rId3"/>
          <a:stretch>
            <a:fillRect/>
          </a:stretch>
        </p:blipFill>
        <p:spPr>
          <a:xfrm>
            <a:off x="3929743" y="3236423"/>
            <a:ext cx="6585856" cy="2940539"/>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9" name="TextBox 8">
            <a:extLst>
              <a:ext uri="{FF2B5EF4-FFF2-40B4-BE49-F238E27FC236}">
                <a16:creationId xmlns:a16="http://schemas.microsoft.com/office/drawing/2014/main" id="{92C26F2B-E005-DB0E-E425-7564D8095CEB}"/>
              </a:ext>
            </a:extLst>
          </p:cNvPr>
          <p:cNvSpPr txBox="1"/>
          <p:nvPr/>
        </p:nvSpPr>
        <p:spPr>
          <a:xfrm>
            <a:off x="892628" y="1719506"/>
            <a:ext cx="10210801" cy="646331"/>
          </a:xfrm>
          <a:prstGeom prst="rect">
            <a:avLst/>
          </a:prstGeom>
          <a:noFill/>
        </p:spPr>
        <p:txBody>
          <a:bodyPr wrap="square" rtlCol="0">
            <a:spAutoFit/>
          </a:bodyPr>
          <a:lstStyle/>
          <a:p>
            <a:endParaRPr lang="en-US" dirty="0"/>
          </a:p>
          <a:p>
            <a:r>
              <a:rPr lang="en-US" dirty="0"/>
              <a:t>The Unique Sites include CCAFS LC-40, VAFB SLC-4E, KSC LC-39A and CCAFS SLC-40</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Launch Sits Orbit LEO, only 1 is SpaceX and the rest is NASA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F5B3138-CD24-91D7-5CF1-3775BD3DB300}"/>
              </a:ext>
            </a:extLst>
          </p:cNvPr>
          <p:cNvPicPr>
            <a:picLocks noChangeAspect="1"/>
          </p:cNvPicPr>
          <p:nvPr/>
        </p:nvPicPr>
        <p:blipFill>
          <a:blip r:embed="rId3"/>
          <a:stretch>
            <a:fillRect/>
          </a:stretch>
        </p:blipFill>
        <p:spPr>
          <a:xfrm>
            <a:off x="5336350" y="3429000"/>
            <a:ext cx="4428136" cy="254667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is 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0F18ECB-0EE6-503C-C689-685D468753CC}"/>
              </a:ext>
            </a:extLst>
          </p:cNvPr>
          <p:cNvPicPr>
            <a:picLocks noChangeAspect="1"/>
          </p:cNvPicPr>
          <p:nvPr/>
        </p:nvPicPr>
        <p:blipFill>
          <a:blip r:embed="rId3"/>
          <a:stretch>
            <a:fillRect/>
          </a:stretch>
        </p:blipFill>
        <p:spPr>
          <a:xfrm>
            <a:off x="1676401" y="4191485"/>
            <a:ext cx="7696867" cy="134885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is 2928.4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FE8B549-7E17-BD02-FE1D-EC0BB2F75925}"/>
              </a:ext>
            </a:extLst>
          </p:cNvPr>
          <p:cNvPicPr>
            <a:picLocks noChangeAspect="1"/>
          </p:cNvPicPr>
          <p:nvPr/>
        </p:nvPicPr>
        <p:blipFill>
          <a:blip r:embed="rId3"/>
          <a:stretch>
            <a:fillRect/>
          </a:stretch>
        </p:blipFill>
        <p:spPr>
          <a:xfrm>
            <a:off x="2004102" y="4001294"/>
            <a:ext cx="8047417" cy="180609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Landing date was on 12/22/2015</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5ED054B-66E1-2A20-E064-0A6E8A92B6E8}"/>
              </a:ext>
            </a:extLst>
          </p:cNvPr>
          <p:cNvPicPr>
            <a:picLocks noChangeAspect="1"/>
          </p:cNvPicPr>
          <p:nvPr/>
        </p:nvPicPr>
        <p:blipFill>
          <a:blip r:embed="rId3"/>
          <a:stretch>
            <a:fillRect/>
          </a:stretch>
        </p:blipFill>
        <p:spPr>
          <a:xfrm>
            <a:off x="2374377" y="4159745"/>
            <a:ext cx="7856901" cy="161558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5 boosters that ship landing with payload that is between 4000 to 6000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18C4517-1DAA-0427-75C2-479640890F75}"/>
              </a:ext>
            </a:extLst>
          </p:cNvPr>
          <p:cNvPicPr>
            <a:picLocks noChangeAspect="1"/>
          </p:cNvPicPr>
          <p:nvPr/>
        </p:nvPicPr>
        <p:blipFill>
          <a:blip r:embed="rId3"/>
          <a:stretch>
            <a:fillRect/>
          </a:stretch>
        </p:blipFill>
        <p:spPr>
          <a:xfrm>
            <a:off x="1507729" y="4096847"/>
            <a:ext cx="8104357" cy="19287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9687326" cy="31062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BC5586EC-2886-5F35-6378-51B1B98DC29E}"/>
              </a:ext>
            </a:extLst>
          </p:cNvPr>
          <p:cNvSpPr txBox="1"/>
          <p:nvPr/>
        </p:nvSpPr>
        <p:spPr>
          <a:xfrm>
            <a:off x="958903" y="2024743"/>
            <a:ext cx="10274194" cy="3693319"/>
          </a:xfrm>
          <a:prstGeom prst="rect">
            <a:avLst/>
          </a:prstGeom>
          <a:noFill/>
        </p:spPr>
        <p:txBody>
          <a:bodyPr wrap="square" rtlCol="0">
            <a:spAutoFit/>
          </a:bodyPr>
          <a:lstStyle/>
          <a:p>
            <a:r>
              <a:rPr lang="en-US" dirty="0">
                <a:latin typeface="Abadi" panose="020B0604020104020204" pitchFamily="34" charset="0"/>
              </a:rPr>
              <a:t>We collect data using the SpaceX Rest API and use Web Scraping methods using BeautifulSoup4. We will wrangle data to create 1/0 or Success/Failure variables for the data. We will explore the data using Seaborn, Dash, and </a:t>
            </a:r>
            <a:r>
              <a:rPr lang="en-US" dirty="0" err="1">
                <a:latin typeface="Abadi" panose="020B0604020104020204" pitchFamily="34" charset="0"/>
              </a:rPr>
              <a:t>Plotly</a:t>
            </a:r>
            <a:r>
              <a:rPr lang="en-US" dirty="0">
                <a:latin typeface="Abadi" panose="020B0604020104020204" pitchFamily="34" charset="0"/>
              </a:rPr>
              <a:t> for visualization and SQL for statistical calculations and filtering. After this, we will create ML models (</a:t>
            </a:r>
            <a:r>
              <a:rPr lang="en-US" dirty="0" err="1">
                <a:latin typeface="Abadi" panose="020B0604020104020204" pitchFamily="34" charset="0"/>
              </a:rPr>
              <a:t>KNN,Decision</a:t>
            </a:r>
            <a:r>
              <a:rPr lang="en-US" dirty="0">
                <a:latin typeface="Abadi" panose="020B0604020104020204" pitchFamily="34" charset="0"/>
              </a:rPr>
              <a:t> Tree, Logistic Regression, SVM) to find which one is best for prediction of launch.</a:t>
            </a:r>
          </a:p>
          <a:p>
            <a:endParaRPr lang="en-US" dirty="0">
              <a:latin typeface="Abadi" panose="020B0604020104020204" pitchFamily="34" charset="0"/>
            </a:endParaRPr>
          </a:p>
          <a:p>
            <a:endParaRPr lang="en-US" dirty="0">
              <a:latin typeface="Abadi" panose="020B0604020104020204" pitchFamily="34" charset="0"/>
            </a:endParaRPr>
          </a:p>
          <a:p>
            <a:r>
              <a:rPr lang="en-US" b="1" dirty="0">
                <a:latin typeface="Abadi" panose="020B0604020104020204" pitchFamily="34" charset="0"/>
              </a:rPr>
              <a:t>Results</a:t>
            </a:r>
          </a:p>
          <a:p>
            <a:r>
              <a:rPr lang="en-US" dirty="0">
                <a:latin typeface="Abadi" panose="020B0604020104020204" pitchFamily="34" charset="0"/>
              </a:rPr>
              <a:t>We found out that </a:t>
            </a:r>
            <a:r>
              <a:rPr lang="en-US" sz="1800" dirty="0">
                <a:solidFill>
                  <a:schemeClr val="accent3">
                    <a:lumMod val="25000"/>
                  </a:schemeClr>
                </a:solidFill>
                <a:latin typeface="Abadi" panose="020B0604020104020204" pitchFamily="34" charset="0"/>
              </a:rPr>
              <a:t>ES-L1, GEO, HEO, and SSO have 100% success rate. KSC LC-39A is the best booster, with the best success rate. We also learned with visualization is that the more weight could mean that the launches would be more successful.</a:t>
            </a:r>
          </a:p>
          <a:p>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100 success and only 1 failure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34468A5-ED83-203E-C4A2-EF52C7181814}"/>
              </a:ext>
            </a:extLst>
          </p:cNvPr>
          <p:cNvPicPr>
            <a:picLocks noChangeAspect="1"/>
          </p:cNvPicPr>
          <p:nvPr/>
        </p:nvPicPr>
        <p:blipFill>
          <a:blip r:embed="rId3"/>
          <a:stretch>
            <a:fillRect/>
          </a:stretch>
        </p:blipFill>
        <p:spPr>
          <a:xfrm>
            <a:off x="1570432" y="4251193"/>
            <a:ext cx="8702794" cy="152413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12 boosters with boosters that carried maximum payload.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FCF146C-E418-61F6-CA99-91CF59380096}"/>
              </a:ext>
            </a:extLst>
          </p:cNvPr>
          <p:cNvPicPr>
            <a:picLocks noChangeAspect="1"/>
          </p:cNvPicPr>
          <p:nvPr/>
        </p:nvPicPr>
        <p:blipFill>
          <a:blip r:embed="rId3"/>
          <a:stretch>
            <a:fillRect/>
          </a:stretch>
        </p:blipFill>
        <p:spPr>
          <a:xfrm>
            <a:off x="4546736" y="3429000"/>
            <a:ext cx="5539636" cy="261374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I could not get this one</a:t>
            </a:r>
          </a:p>
          <a:p>
            <a:pPr>
              <a:lnSpc>
                <a:spcPct val="100000"/>
              </a:lnSpc>
              <a:spcBef>
                <a:spcPts val="1400"/>
              </a:spcBef>
            </a:pP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B3639FD-17C5-5703-759B-71B34ABD498C}"/>
              </a:ext>
            </a:extLst>
          </p:cNvPr>
          <p:cNvPicPr>
            <a:picLocks noChangeAspect="1"/>
          </p:cNvPicPr>
          <p:nvPr/>
        </p:nvPicPr>
        <p:blipFill>
          <a:blip r:embed="rId3"/>
          <a:stretch>
            <a:fillRect/>
          </a:stretch>
        </p:blipFill>
        <p:spPr>
          <a:xfrm>
            <a:off x="921968" y="3915928"/>
            <a:ext cx="10211685" cy="137171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No Attempts had 10 launches while </a:t>
            </a:r>
            <a:r>
              <a:rPr lang="en-US" sz="2200" dirty="0" err="1">
                <a:solidFill>
                  <a:schemeClr val="accent3">
                    <a:lumMod val="25000"/>
                  </a:schemeClr>
                </a:solidFill>
                <a:latin typeface="Abadi"/>
              </a:rPr>
              <a:t>Percludes</a:t>
            </a:r>
            <a:r>
              <a:rPr lang="en-US" sz="2200" dirty="0">
                <a:solidFill>
                  <a:schemeClr val="accent3">
                    <a:lumMod val="25000"/>
                  </a:schemeClr>
                </a:solidFill>
                <a:latin typeface="Abadi"/>
              </a:rPr>
              <a:t> (Drone Ship) had only 1 Launch</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8F201E0-CB9A-C4EE-9CE1-3CF7531AABB4}"/>
              </a:ext>
            </a:extLst>
          </p:cNvPr>
          <p:cNvPicPr>
            <a:picLocks noChangeAspect="1"/>
          </p:cNvPicPr>
          <p:nvPr/>
        </p:nvPicPr>
        <p:blipFill>
          <a:blip r:embed="rId3"/>
          <a:stretch>
            <a:fillRect/>
          </a:stretch>
        </p:blipFill>
        <p:spPr>
          <a:xfrm>
            <a:off x="2821738" y="3225358"/>
            <a:ext cx="7264634" cy="267758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333419" cy="4601586"/>
          </a:xfrm>
          <a:prstGeom prst="rect">
            <a:avLst/>
          </a:prstGeom>
        </p:spPr>
        <p:txBody>
          <a:bodyPr lIns="91440" tIns="45720" rIns="91440" bIns="45720" anchor="t">
            <a:normAutofit/>
          </a:bodyPr>
          <a:lstStyle/>
          <a:p>
            <a:r>
              <a:rPr lang="en-US" sz="1800" dirty="0">
                <a:hlinkClick r:id="rId3"/>
              </a:rPr>
              <a:t>https://github.com/BenLehmann12/Capstone-Project/blob/main/Site%20Location%20Graphing.ipynb</a:t>
            </a:r>
            <a:endParaRPr lang="en-US" sz="1800" dirty="0"/>
          </a:p>
          <a:p>
            <a:r>
              <a:rPr lang="en-US" sz="1800" dirty="0"/>
              <a:t>All the launch sites are near the equator, has to do with rotation, so being near the equator is the best for launching</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the Launch Sites</a:t>
            </a:r>
          </a:p>
        </p:txBody>
      </p:sp>
      <p:pic>
        <p:nvPicPr>
          <p:cNvPr id="8" name="Picture 7">
            <a:extLst>
              <a:ext uri="{FF2B5EF4-FFF2-40B4-BE49-F238E27FC236}">
                <a16:creationId xmlns:a16="http://schemas.microsoft.com/office/drawing/2014/main" id="{C2564A27-8C27-F56A-1422-4C78A0DD7080}"/>
              </a:ext>
            </a:extLst>
          </p:cNvPr>
          <p:cNvPicPr>
            <a:picLocks noChangeAspect="1"/>
          </p:cNvPicPr>
          <p:nvPr/>
        </p:nvPicPr>
        <p:blipFill>
          <a:blip r:embed="rId4"/>
          <a:stretch>
            <a:fillRect/>
          </a:stretch>
        </p:blipFill>
        <p:spPr>
          <a:xfrm>
            <a:off x="5208427" y="3059431"/>
            <a:ext cx="5633744" cy="296614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spcBef>
                <a:spcPts val="1400"/>
              </a:spcBef>
              <a:buNone/>
            </a:pPr>
            <a:r>
              <a:rPr lang="en-US" sz="1800" dirty="0">
                <a:solidFill>
                  <a:schemeClr val="accent3">
                    <a:lumMod val="25000"/>
                  </a:schemeClr>
                </a:solidFill>
              </a:rPr>
              <a:t>Green = Success, Red = Failure</a:t>
            </a:r>
          </a:p>
          <a:p>
            <a:pPr marL="0" indent="0">
              <a:spcBef>
                <a:spcPts val="1400"/>
              </a:spcBef>
              <a:buNone/>
            </a:pPr>
            <a:r>
              <a:rPr lang="en-US" sz="1800" dirty="0">
                <a:solidFill>
                  <a:schemeClr val="accent3">
                    <a:lumMod val="25000"/>
                  </a:schemeClr>
                </a:solidFill>
              </a:rPr>
              <a:t>In one area of CCAFS SLC-40, there are 7 launches, only 3 are successful</a:t>
            </a:r>
          </a:p>
          <a:p>
            <a:pPr marL="0" indent="0">
              <a:spcBef>
                <a:spcPts val="1400"/>
              </a:spcBef>
              <a:buNone/>
            </a:pPr>
            <a:r>
              <a:rPr lang="en-US" sz="1800" dirty="0">
                <a:solidFill>
                  <a:schemeClr val="accent3">
                    <a:lumMod val="25000"/>
                  </a:schemeClr>
                </a:solidFill>
              </a:rPr>
              <a:t>In the other area there are 26, only 7 are successful</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Failures and Successes</a:t>
            </a:r>
          </a:p>
        </p:txBody>
      </p:sp>
      <p:pic>
        <p:nvPicPr>
          <p:cNvPr id="4" name="Picture 3">
            <a:extLst>
              <a:ext uri="{FF2B5EF4-FFF2-40B4-BE49-F238E27FC236}">
                <a16:creationId xmlns:a16="http://schemas.microsoft.com/office/drawing/2014/main" id="{8D3DE5D9-3260-ED4B-89A1-76E28FA5C662}"/>
              </a:ext>
            </a:extLst>
          </p:cNvPr>
          <p:cNvPicPr>
            <a:picLocks noChangeAspect="1"/>
          </p:cNvPicPr>
          <p:nvPr/>
        </p:nvPicPr>
        <p:blipFill>
          <a:blip r:embed="rId3"/>
          <a:stretch>
            <a:fillRect/>
          </a:stretch>
        </p:blipFill>
        <p:spPr>
          <a:xfrm>
            <a:off x="6585060" y="3294488"/>
            <a:ext cx="3175552" cy="2747964"/>
          </a:xfrm>
          <a:prstGeom prst="rect">
            <a:avLst/>
          </a:prstGeom>
        </p:spPr>
      </p:pic>
      <p:pic>
        <p:nvPicPr>
          <p:cNvPr id="7" name="Picture 6">
            <a:extLst>
              <a:ext uri="{FF2B5EF4-FFF2-40B4-BE49-F238E27FC236}">
                <a16:creationId xmlns:a16="http://schemas.microsoft.com/office/drawing/2014/main" id="{B4A9A9E9-9743-C7C7-15F8-B2818BD512DE}"/>
              </a:ext>
            </a:extLst>
          </p:cNvPr>
          <p:cNvPicPr>
            <a:picLocks noChangeAspect="1"/>
          </p:cNvPicPr>
          <p:nvPr/>
        </p:nvPicPr>
        <p:blipFill>
          <a:blip r:embed="rId4"/>
          <a:stretch>
            <a:fillRect/>
          </a:stretch>
        </p:blipFill>
        <p:spPr>
          <a:xfrm>
            <a:off x="2816713" y="3429000"/>
            <a:ext cx="3013360" cy="274796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246333" cy="453594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SLC-40 </a:t>
            </a:r>
          </a:p>
          <a:p>
            <a:pPr>
              <a:lnSpc>
                <a:spcPct val="100000"/>
              </a:lnSpc>
              <a:spcBef>
                <a:spcPts val="1400"/>
              </a:spcBef>
            </a:pPr>
            <a:r>
              <a:rPr lang="en-US" sz="2200" dirty="0">
                <a:solidFill>
                  <a:schemeClr val="accent3">
                    <a:lumMod val="25000"/>
                  </a:schemeClr>
                </a:solidFill>
                <a:latin typeface="Abadi" panose="020B0604020104020204" pitchFamily="34" charset="0"/>
              </a:rPr>
              <a:t>Only 0.86 km to the shoreline</a:t>
            </a:r>
          </a:p>
          <a:p>
            <a:pPr>
              <a:lnSpc>
                <a:spcPct val="100000"/>
              </a:lnSpc>
              <a:spcBef>
                <a:spcPts val="1400"/>
              </a:spcBef>
            </a:pPr>
            <a:r>
              <a:rPr lang="en-US" sz="2200" dirty="0">
                <a:solidFill>
                  <a:schemeClr val="accent3">
                    <a:lumMod val="25000"/>
                  </a:schemeClr>
                </a:solidFill>
                <a:latin typeface="Abadi" panose="020B0604020104020204" pitchFamily="34" charset="0"/>
              </a:rPr>
              <a:t>23.23 to the closest city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a:t>
            </a:r>
          </a:p>
        </p:txBody>
      </p:sp>
      <p:pic>
        <p:nvPicPr>
          <p:cNvPr id="4" name="Picture 3">
            <a:extLst>
              <a:ext uri="{FF2B5EF4-FFF2-40B4-BE49-F238E27FC236}">
                <a16:creationId xmlns:a16="http://schemas.microsoft.com/office/drawing/2014/main" id="{B1E72DEA-8510-7850-C4D6-87B0EC05D6CB}"/>
              </a:ext>
            </a:extLst>
          </p:cNvPr>
          <p:cNvPicPr>
            <a:picLocks noChangeAspect="1"/>
          </p:cNvPicPr>
          <p:nvPr/>
        </p:nvPicPr>
        <p:blipFill>
          <a:blip r:embed="rId3"/>
          <a:stretch>
            <a:fillRect/>
          </a:stretch>
        </p:blipFill>
        <p:spPr>
          <a:xfrm>
            <a:off x="5577505" y="2832580"/>
            <a:ext cx="4339382" cy="289149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687962"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https://github.com/BenLehmann12/Capstone-Project/blob/main/SpaceXDash.ipynb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KSC-LC-39A had the best success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Percentage of Success</a:t>
            </a:r>
          </a:p>
        </p:txBody>
      </p:sp>
      <p:pic>
        <p:nvPicPr>
          <p:cNvPr id="4" name="Picture 3">
            <a:extLst>
              <a:ext uri="{FF2B5EF4-FFF2-40B4-BE49-F238E27FC236}">
                <a16:creationId xmlns:a16="http://schemas.microsoft.com/office/drawing/2014/main" id="{35EA050D-8792-7749-4D45-536BD415B4FA}"/>
              </a:ext>
            </a:extLst>
          </p:cNvPr>
          <p:cNvPicPr>
            <a:picLocks noChangeAspect="1"/>
          </p:cNvPicPr>
          <p:nvPr/>
        </p:nvPicPr>
        <p:blipFill>
          <a:blip r:embed="rId4"/>
          <a:stretch>
            <a:fillRect/>
          </a:stretch>
        </p:blipFill>
        <p:spPr>
          <a:xfrm>
            <a:off x="6096000" y="3429000"/>
            <a:ext cx="5093268" cy="248791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04975"/>
            <a:ext cx="9970560" cy="390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5960181B-F53B-4F54-F4C5-80B9C7C557C4}"/>
              </a:ext>
            </a:extLst>
          </p:cNvPr>
          <p:cNvSpPr txBox="1"/>
          <p:nvPr/>
        </p:nvSpPr>
        <p:spPr>
          <a:xfrm>
            <a:off x="828068" y="1861457"/>
            <a:ext cx="9970560" cy="3139321"/>
          </a:xfrm>
          <a:prstGeom prst="rect">
            <a:avLst/>
          </a:prstGeom>
          <a:noFill/>
        </p:spPr>
        <p:txBody>
          <a:bodyPr wrap="square" rtlCol="0">
            <a:spAutoFit/>
          </a:bodyPr>
          <a:lstStyle/>
          <a:p>
            <a:r>
              <a:rPr lang="en-US" dirty="0"/>
              <a:t>SpaceX is the leading company in the space industry, with the goal to make space travel available to anyone. SpaceX’s Falcon 9 is one the most used type of rocket. In this Final Project, I will be working with SpaceX and will be working to predict if the first stage will land. This will help the company in terms of determining the cost of each launch.</a:t>
            </a:r>
          </a:p>
          <a:p>
            <a:endParaRPr lang="en-US" dirty="0"/>
          </a:p>
          <a:p>
            <a:r>
              <a:rPr lang="en-US" dirty="0"/>
              <a:t>There are some problems that we need to ask</a:t>
            </a:r>
          </a:p>
          <a:p>
            <a:pPr marL="285750" indent="-285750">
              <a:buFontTx/>
              <a:buChar char="-"/>
            </a:pPr>
            <a:r>
              <a:rPr lang="en-US" dirty="0"/>
              <a:t>Do factors such as Launch Site, Number of flights, Orbits make an impact success in first stage launches</a:t>
            </a:r>
          </a:p>
          <a:p>
            <a:pPr marL="285750" indent="-285750">
              <a:buFontTx/>
              <a:buChar char="-"/>
            </a:pPr>
            <a:r>
              <a:rPr lang="en-US" dirty="0"/>
              <a:t>Can we find the accuracy of a landing?</a:t>
            </a:r>
          </a:p>
          <a:p>
            <a:pPr marL="285750" indent="-285750">
              <a:buFontTx/>
              <a:buChar char="-"/>
            </a:pPr>
            <a:r>
              <a:rPr lang="en-US" dirty="0"/>
              <a:t>Can we find the best ML model for predicting a successful landing</a:t>
            </a:r>
          </a:p>
          <a:p>
            <a:pPr marL="285750" indent="-285750">
              <a:buFontTx/>
              <a:buChar char="-"/>
            </a:pPr>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Over 76.9% of KSC LC-39A’s Launches were successful, only 23.1% were Failures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a:t>
            </a:r>
          </a:p>
        </p:txBody>
      </p:sp>
      <p:pic>
        <p:nvPicPr>
          <p:cNvPr id="7" name="Picture 6">
            <a:extLst>
              <a:ext uri="{FF2B5EF4-FFF2-40B4-BE49-F238E27FC236}">
                <a16:creationId xmlns:a16="http://schemas.microsoft.com/office/drawing/2014/main" id="{7E037F0E-CB7C-8849-21BB-A8121242F87D}"/>
              </a:ext>
            </a:extLst>
          </p:cNvPr>
          <p:cNvPicPr>
            <a:picLocks noChangeAspect="1"/>
          </p:cNvPicPr>
          <p:nvPr/>
        </p:nvPicPr>
        <p:blipFill>
          <a:blip r:embed="rId3"/>
          <a:stretch>
            <a:fillRect/>
          </a:stretch>
        </p:blipFill>
        <p:spPr>
          <a:xfrm>
            <a:off x="4868716" y="2933892"/>
            <a:ext cx="6438742" cy="284143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between 2000 to 4000 kg have the best success rate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Payload and Success</a:t>
            </a:r>
          </a:p>
        </p:txBody>
      </p:sp>
      <p:pic>
        <p:nvPicPr>
          <p:cNvPr id="9" name="Picture 8">
            <a:extLst>
              <a:ext uri="{FF2B5EF4-FFF2-40B4-BE49-F238E27FC236}">
                <a16:creationId xmlns:a16="http://schemas.microsoft.com/office/drawing/2014/main" id="{FDD8593D-0A62-4B8B-13A1-06C19290D2E2}"/>
              </a:ext>
            </a:extLst>
          </p:cNvPr>
          <p:cNvPicPr>
            <a:picLocks noChangeAspect="1"/>
          </p:cNvPicPr>
          <p:nvPr/>
        </p:nvPicPr>
        <p:blipFill>
          <a:blip r:embed="rId3"/>
          <a:stretch>
            <a:fillRect/>
          </a:stretch>
        </p:blipFill>
        <p:spPr>
          <a:xfrm>
            <a:off x="6393862" y="3626688"/>
            <a:ext cx="4311460" cy="2398885"/>
          </a:xfrm>
          <a:prstGeom prst="rect">
            <a:avLst/>
          </a:prstGeom>
        </p:spPr>
      </p:pic>
      <p:pic>
        <p:nvPicPr>
          <p:cNvPr id="11" name="Picture 10">
            <a:extLst>
              <a:ext uri="{FF2B5EF4-FFF2-40B4-BE49-F238E27FC236}">
                <a16:creationId xmlns:a16="http://schemas.microsoft.com/office/drawing/2014/main" id="{E2017BA7-450B-2909-B836-C33C1C0F4D10}"/>
              </a:ext>
            </a:extLst>
          </p:cNvPr>
          <p:cNvPicPr>
            <a:picLocks noChangeAspect="1"/>
          </p:cNvPicPr>
          <p:nvPr/>
        </p:nvPicPr>
        <p:blipFill>
          <a:blip r:embed="rId4"/>
          <a:stretch>
            <a:fillRect/>
          </a:stretch>
        </p:blipFill>
        <p:spPr>
          <a:xfrm>
            <a:off x="1310790" y="3736071"/>
            <a:ext cx="4247863" cy="22895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687962"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the Models tended to perform the best. But it could be determined that the Decision tree would be the best model to use.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use the .</a:t>
            </a:r>
            <a:r>
              <a:rPr lang="en-US" sz="2200" dirty="0" err="1">
                <a:solidFill>
                  <a:schemeClr val="accent3">
                    <a:lumMod val="25000"/>
                  </a:schemeClr>
                </a:solidFill>
                <a:latin typeface="Abadi" panose="020B0604020104020204" pitchFamily="34" charset="0"/>
              </a:rPr>
              <a:t>best_score</a:t>
            </a:r>
            <a:r>
              <a:rPr lang="en-US" sz="2200" dirty="0">
                <a:solidFill>
                  <a:schemeClr val="accent3">
                    <a:lumMod val="25000"/>
                  </a:schemeClr>
                </a:solidFill>
                <a:latin typeface="Abadi" panose="020B0604020104020204" pitchFamily="34" charset="0"/>
              </a:rPr>
              <a:t> to find the best score of the model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481EA64-A63F-C995-28B0-62AB15FEE66F}"/>
              </a:ext>
            </a:extLst>
          </p:cNvPr>
          <p:cNvPicPr>
            <a:picLocks noChangeAspect="1"/>
          </p:cNvPicPr>
          <p:nvPr/>
        </p:nvPicPr>
        <p:blipFill>
          <a:blip r:embed="rId3"/>
          <a:stretch>
            <a:fillRect/>
          </a:stretch>
        </p:blipFill>
        <p:spPr>
          <a:xfrm>
            <a:off x="3577828" y="3987907"/>
            <a:ext cx="5338928" cy="168354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1493357"/>
            <a:ext cx="10227885" cy="474415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of the Decision Tree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Precision = 80%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Recall = 100%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F1 Score = 89%</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Accuracy = 83%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8D8BA4C6-2A1D-239B-5581-16A948E94171}"/>
              </a:ext>
            </a:extLst>
          </p:cNvPr>
          <p:cNvPicPr>
            <a:picLocks noChangeAspect="1"/>
          </p:cNvPicPr>
          <p:nvPr/>
        </p:nvPicPr>
        <p:blipFill>
          <a:blip r:embed="rId3"/>
          <a:stretch>
            <a:fillRect/>
          </a:stretch>
        </p:blipFill>
        <p:spPr>
          <a:xfrm>
            <a:off x="7031331" y="1984087"/>
            <a:ext cx="3693453" cy="315685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278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Models: All the Models performed equally, but the Decision Tree is the way to go.</a:t>
            </a:r>
          </a:p>
          <a:p>
            <a:pPr>
              <a:lnSpc>
                <a:spcPct val="100000"/>
              </a:lnSpc>
              <a:spcBef>
                <a:spcPts val="1400"/>
              </a:spcBef>
            </a:pPr>
            <a:r>
              <a:rPr lang="en-US" sz="2200" dirty="0">
                <a:solidFill>
                  <a:schemeClr val="accent3">
                    <a:lumMod val="25000"/>
                  </a:schemeClr>
                </a:solidFill>
                <a:latin typeface="Abadi" panose="020B0604020104020204" pitchFamily="34" charset="0"/>
              </a:rPr>
              <a:t>Best Orbits: ES-L1, GEO, HEO, SSO had the best success rate with 100%</a:t>
            </a:r>
          </a:p>
          <a:p>
            <a:pPr>
              <a:lnSpc>
                <a:spcPct val="100000"/>
              </a:lnSpc>
              <a:spcBef>
                <a:spcPts val="1400"/>
              </a:spcBef>
            </a:pPr>
            <a:r>
              <a:rPr lang="en-US" sz="2200" dirty="0">
                <a:solidFill>
                  <a:schemeClr val="accent3">
                    <a:lumMod val="25000"/>
                  </a:schemeClr>
                </a:solidFill>
                <a:latin typeface="Abadi" panose="020B0604020104020204" pitchFamily="34" charset="0"/>
              </a:rPr>
              <a:t>Mass: The Larger the Payload Mass, the higher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 The Success rate for the Launch increased over each time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SpaceX’s Rest API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Filling in missing data (NAN, Null), Filtering and Label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and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 (F1,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514350" indent="-514350">
              <a:buAutoNum type="arabicPeriod"/>
            </a:pPr>
            <a:r>
              <a:rPr lang="en-US" dirty="0"/>
              <a:t>Use an API Call to gather the data</a:t>
            </a:r>
          </a:p>
          <a:p>
            <a:pPr marL="514350" indent="-514350">
              <a:buAutoNum type="arabicPeriod"/>
            </a:pPr>
            <a:r>
              <a:rPr lang="en-US" dirty="0"/>
              <a:t>Use JSON to convert to a </a:t>
            </a:r>
            <a:r>
              <a:rPr lang="en-US" dirty="0" err="1"/>
              <a:t>dataframe</a:t>
            </a:r>
            <a:r>
              <a:rPr lang="en-US" dirty="0"/>
              <a:t> using Pandas</a:t>
            </a:r>
          </a:p>
          <a:p>
            <a:pPr marL="514350" indent="-514350">
              <a:buAutoNum type="arabicPeriod"/>
            </a:pPr>
            <a:r>
              <a:rPr lang="en-US" dirty="0"/>
              <a:t>Update the Data with encoding, filling out null values</a:t>
            </a:r>
          </a:p>
          <a:p>
            <a:pPr marL="514350" indent="-514350">
              <a:buAutoNum type="arabicPeriod"/>
            </a:pPr>
            <a:r>
              <a:rPr lang="en-US" dirty="0"/>
              <a:t>We need only the Falcon 9, so filter out the rest of the data</a:t>
            </a:r>
          </a:p>
          <a:p>
            <a:pPr marL="514350" indent="-514350">
              <a:buAutoNum type="arabicPeriod"/>
            </a:pPr>
            <a:r>
              <a:rPr lang="en-US" dirty="0"/>
              <a:t>Convert the Data to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17833" y="1325562"/>
            <a:ext cx="5461000" cy="5101649"/>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1800" dirty="0">
                <a:cs typeface="Calibri"/>
              </a:rPr>
              <a:t>3. Update Data</a:t>
            </a:r>
          </a:p>
          <a:p>
            <a:pPr marL="0" indent="0">
              <a:buNone/>
            </a:pPr>
            <a:endParaRPr lang="en-US" sz="1800" dirty="0">
              <a:cs typeface="Calibri"/>
            </a:endParaRPr>
          </a:p>
          <a:p>
            <a:pPr marL="0" indent="0">
              <a:buNone/>
            </a:pPr>
            <a:endParaRPr lang="en-US" sz="1800" dirty="0">
              <a:cs typeface="Calibri"/>
            </a:endParaRPr>
          </a:p>
          <a:p>
            <a:pPr marL="0" indent="0">
              <a:buNone/>
            </a:pPr>
            <a:endParaRPr lang="en-US" sz="1800" dirty="0">
              <a:cs typeface="Calibri"/>
            </a:endParaRPr>
          </a:p>
          <a:p>
            <a:pPr marL="0" indent="0">
              <a:buNone/>
            </a:pPr>
            <a:endParaRPr lang="en-US" sz="1800" dirty="0">
              <a:cs typeface="Calibri"/>
            </a:endParaRPr>
          </a:p>
          <a:p>
            <a:pPr marL="0" indent="0">
              <a:buNone/>
            </a:pPr>
            <a:r>
              <a:rPr lang="en-US" sz="1800" dirty="0">
                <a:cs typeface="Calibri"/>
              </a:rPr>
              <a:t>4. Get only Falcon 9’s</a:t>
            </a:r>
          </a:p>
          <a:p>
            <a:pPr marL="0" indent="0">
              <a:buNone/>
            </a:pPr>
            <a:endParaRPr lang="en-US" sz="1800" dirty="0">
              <a:cs typeface="Calibri"/>
            </a:endParaRPr>
          </a:p>
          <a:p>
            <a:pPr marL="0" indent="0">
              <a:buNone/>
            </a:pPr>
            <a:endParaRPr lang="en-US" sz="1800" dirty="0">
              <a:cs typeface="Calibri"/>
            </a:endParaRPr>
          </a:p>
          <a:p>
            <a:pPr marL="0" indent="0">
              <a:buNone/>
            </a:pPr>
            <a:endParaRPr lang="en-US" sz="1800" dirty="0">
              <a:cs typeface="Calibri"/>
            </a:endParaRPr>
          </a:p>
          <a:p>
            <a:pPr marL="0" indent="0">
              <a:buNone/>
            </a:pPr>
            <a:endParaRPr lang="en-US" sz="1800" dirty="0">
              <a:cs typeface="Calibri"/>
            </a:endParaRPr>
          </a:p>
          <a:p>
            <a:pPr marL="0" indent="0">
              <a:buNone/>
            </a:pPr>
            <a:r>
              <a:rPr lang="en-US" sz="1800" dirty="0">
                <a:cs typeface="Calibri"/>
              </a:rPr>
              <a:t>5. Convert to CSV</a:t>
            </a:r>
          </a:p>
          <a:p>
            <a:pPr marL="0" indent="0">
              <a:buNone/>
            </a:pPr>
            <a:endParaRPr lang="en-US" sz="1800"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24544" y="1800225"/>
            <a:ext cx="8290228" cy="4626986"/>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r>
              <a:rPr lang="en-US" sz="1000" dirty="0">
                <a:hlinkClick r:id="rId3"/>
              </a:rPr>
              <a:t>https://github.com/BenLehmann12/Capstone-Project/blob/main/jupyter-labs-spacex-data-collection-api.ipynb</a:t>
            </a:r>
            <a:endParaRPr lang="en-US" sz="1000" dirty="0"/>
          </a:p>
          <a:p>
            <a:pPr marL="0" indent="0">
              <a:buNone/>
            </a:pPr>
            <a:r>
              <a:rPr lang="en-US" sz="1800" dirty="0"/>
              <a:t>1. API Call</a:t>
            </a:r>
          </a:p>
          <a:p>
            <a:pPr marL="0" indent="0">
              <a:buNone/>
            </a:pPr>
            <a:endParaRPr lang="en-US" dirty="0"/>
          </a:p>
          <a:p>
            <a:pPr marL="0" indent="0">
              <a:buNone/>
            </a:pPr>
            <a:endParaRPr lang="en-US" dirty="0"/>
          </a:p>
          <a:p>
            <a:pPr marL="0" indent="0">
              <a:buNone/>
            </a:pPr>
            <a:r>
              <a:rPr lang="en-US" sz="1600" dirty="0"/>
              <a:t>2. Convert to JSON</a:t>
            </a:r>
          </a:p>
          <a:p>
            <a:pPr marL="0" indent="0">
              <a:buNone/>
            </a:pPr>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A9E663D2-4F23-E40B-8BCF-DD1D37A234D2}"/>
              </a:ext>
            </a:extLst>
          </p:cNvPr>
          <p:cNvPicPr>
            <a:picLocks noChangeAspect="1"/>
          </p:cNvPicPr>
          <p:nvPr/>
        </p:nvPicPr>
        <p:blipFill>
          <a:blip r:embed="rId4"/>
          <a:stretch>
            <a:fillRect/>
          </a:stretch>
        </p:blipFill>
        <p:spPr>
          <a:xfrm>
            <a:off x="1637017" y="2636997"/>
            <a:ext cx="3588126" cy="1322960"/>
          </a:xfrm>
          <a:prstGeom prst="rect">
            <a:avLst/>
          </a:prstGeom>
        </p:spPr>
      </p:pic>
      <p:pic>
        <p:nvPicPr>
          <p:cNvPr id="9" name="Picture 8">
            <a:extLst>
              <a:ext uri="{FF2B5EF4-FFF2-40B4-BE49-F238E27FC236}">
                <a16:creationId xmlns:a16="http://schemas.microsoft.com/office/drawing/2014/main" id="{BCD066E2-98E8-AA54-4648-92756B434F9C}"/>
              </a:ext>
            </a:extLst>
          </p:cNvPr>
          <p:cNvPicPr>
            <a:picLocks noChangeAspect="1"/>
          </p:cNvPicPr>
          <p:nvPr/>
        </p:nvPicPr>
        <p:blipFill>
          <a:blip r:embed="rId5"/>
          <a:stretch>
            <a:fillRect/>
          </a:stretch>
        </p:blipFill>
        <p:spPr>
          <a:xfrm>
            <a:off x="2131270" y="4249841"/>
            <a:ext cx="3047085" cy="1775732"/>
          </a:xfrm>
          <a:prstGeom prst="rect">
            <a:avLst/>
          </a:prstGeom>
        </p:spPr>
      </p:pic>
      <p:pic>
        <p:nvPicPr>
          <p:cNvPr id="11" name="Picture 10">
            <a:extLst>
              <a:ext uri="{FF2B5EF4-FFF2-40B4-BE49-F238E27FC236}">
                <a16:creationId xmlns:a16="http://schemas.microsoft.com/office/drawing/2014/main" id="{0894CDA3-C7A0-534C-F17F-F8A777C3AADF}"/>
              </a:ext>
            </a:extLst>
          </p:cNvPr>
          <p:cNvPicPr>
            <a:picLocks noChangeAspect="1"/>
          </p:cNvPicPr>
          <p:nvPr/>
        </p:nvPicPr>
        <p:blipFill>
          <a:blip r:embed="rId6"/>
          <a:stretch>
            <a:fillRect/>
          </a:stretch>
        </p:blipFill>
        <p:spPr>
          <a:xfrm>
            <a:off x="7020605" y="1698235"/>
            <a:ext cx="4148138" cy="1258907"/>
          </a:xfrm>
          <a:prstGeom prst="rect">
            <a:avLst/>
          </a:prstGeom>
        </p:spPr>
      </p:pic>
      <p:pic>
        <p:nvPicPr>
          <p:cNvPr id="13" name="Picture 12">
            <a:extLst>
              <a:ext uri="{FF2B5EF4-FFF2-40B4-BE49-F238E27FC236}">
                <a16:creationId xmlns:a16="http://schemas.microsoft.com/office/drawing/2014/main" id="{65597BA8-8C1E-6F44-F007-0F26D9931C28}"/>
              </a:ext>
            </a:extLst>
          </p:cNvPr>
          <p:cNvPicPr>
            <a:picLocks noChangeAspect="1"/>
          </p:cNvPicPr>
          <p:nvPr/>
        </p:nvPicPr>
        <p:blipFill>
          <a:blip r:embed="rId7"/>
          <a:stretch>
            <a:fillRect/>
          </a:stretch>
        </p:blipFill>
        <p:spPr>
          <a:xfrm>
            <a:off x="8555644" y="3469364"/>
            <a:ext cx="2743201" cy="146746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74069" y="1989931"/>
            <a:ext cx="4705502" cy="4585040"/>
          </a:xfrm>
          <a:prstGeom prst="rect">
            <a:avLst/>
          </a:prstGeom>
        </p:spPr>
        <p:txBody>
          <a:bodyPr lIns="91440" tIns="45720" rIns="91440" bIns="45720" anchor="t">
            <a:noAutofit/>
          </a:bodyPr>
          <a:lstStyle/>
          <a:p>
            <a:pPr>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https://github.com/BenLehmann12/Capstone-Project/blob/main/jupyter-labs-webscraping.ipynb</a:t>
            </a: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342900" indent="-3429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Request Web Page and Create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marL="342900" indent="-342900">
              <a:lnSpc>
                <a:spcPct val="100000"/>
              </a:lnSpc>
              <a:spcBef>
                <a:spcPts val="1400"/>
              </a:spcBef>
              <a:buAutoNum type="arabicPeriod"/>
            </a:pPr>
            <a:endParaRPr lang="en-US" sz="1800" dirty="0">
              <a:solidFill>
                <a:schemeClr val="accent3">
                  <a:lumMod val="25000"/>
                </a:schemeClr>
              </a:solidFill>
              <a:latin typeface="Abadi" panose="020B0604020104020204" pitchFamily="34" charset="0"/>
            </a:endParaRPr>
          </a:p>
          <a:p>
            <a:pPr marL="342900" indent="-342900">
              <a:lnSpc>
                <a:spcPct val="100000"/>
              </a:lnSpc>
              <a:spcBef>
                <a:spcPts val="1400"/>
              </a:spcBef>
              <a:buAutoNum type="arabicPeriod"/>
            </a:pPr>
            <a:endParaRPr lang="en-US" sz="1800" dirty="0">
              <a:solidFill>
                <a:schemeClr val="accent3">
                  <a:lumMod val="25000"/>
                </a:schemeClr>
              </a:solidFill>
              <a:latin typeface="Abadi" panose="020B0604020104020204" pitchFamily="34" charset="0"/>
            </a:endParaRPr>
          </a:p>
          <a:p>
            <a:pPr marL="342900" indent="-342900">
              <a:lnSpc>
                <a:spcPct val="100000"/>
              </a:lnSpc>
              <a:spcBef>
                <a:spcPts val="1400"/>
              </a:spcBef>
              <a:buAutoNum type="arabicPeriod"/>
            </a:pPr>
            <a:endParaRPr lang="en-US" sz="1800" dirty="0">
              <a:solidFill>
                <a:schemeClr val="accent3">
                  <a:lumMod val="25000"/>
                </a:schemeClr>
              </a:solidFill>
              <a:latin typeface="Abadi" panose="020B0604020104020204" pitchFamily="34" charset="0"/>
            </a:endParaRPr>
          </a:p>
          <a:p>
            <a:pPr marL="342900" indent="-3429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Find and Get Column Names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105400" y="1792288"/>
            <a:ext cx="6265862" cy="4782683"/>
          </a:xfrm>
          <a:prstGeom prst="rect">
            <a:avLst/>
          </a:prstGeom>
          <a:ln>
            <a:solidFill>
              <a:srgbClr val="0B49CB"/>
            </a:solidFill>
            <a:prstDash val="dash"/>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Abadi"/>
              </a:rPr>
              <a:t>3. Storing the Dictionary to parse names</a:t>
            </a:r>
          </a:p>
          <a:p>
            <a:pPr marL="0" indent="0">
              <a:buFont typeface="Arial" panose="020B0604020202020204" pitchFamily="34" charset="0"/>
              <a:buNone/>
            </a:pPr>
            <a:endParaRPr lang="en-US" sz="2200" dirty="0">
              <a:latin typeface="Abadi"/>
            </a:endParaRPr>
          </a:p>
          <a:p>
            <a:pPr marL="0" indent="0">
              <a:buFont typeface="Arial" panose="020B0604020202020204" pitchFamily="34" charset="0"/>
              <a:buNone/>
            </a:pPr>
            <a:endParaRPr lang="en-US" sz="2200" dirty="0">
              <a:latin typeface="Abadi"/>
            </a:endParaRPr>
          </a:p>
          <a:p>
            <a:pPr marL="0" indent="0">
              <a:buFont typeface="Arial" panose="020B0604020202020204" pitchFamily="34" charset="0"/>
              <a:buNone/>
            </a:pPr>
            <a:endParaRPr lang="en-US" sz="2200" dirty="0">
              <a:latin typeface="Abadi"/>
            </a:endParaRPr>
          </a:p>
          <a:p>
            <a:pPr marL="0" indent="0">
              <a:buFont typeface="Arial" panose="020B0604020202020204" pitchFamily="34" charset="0"/>
              <a:buNone/>
            </a:pPr>
            <a:endParaRPr lang="en-US" sz="2200" dirty="0">
              <a:latin typeface="Abadi"/>
            </a:endParaRPr>
          </a:p>
          <a:p>
            <a:pPr marL="0" indent="0">
              <a:buFont typeface="Arial" panose="020B0604020202020204" pitchFamily="34" charset="0"/>
              <a:buNone/>
            </a:pPr>
            <a:endParaRPr lang="en-US" sz="2200" dirty="0">
              <a:latin typeface="Abadi"/>
            </a:endParaRPr>
          </a:p>
          <a:p>
            <a:pPr marL="0" indent="0">
              <a:buFont typeface="Arial" panose="020B0604020202020204" pitchFamily="34" charset="0"/>
              <a:buNone/>
            </a:pPr>
            <a:r>
              <a:rPr lang="en-US" sz="2200" dirty="0">
                <a:latin typeface="Abadi"/>
              </a:rPr>
              <a:t>4. Convert to Pandas Data Frame</a:t>
            </a:r>
          </a:p>
          <a:p>
            <a:pPr marL="0" indent="0">
              <a:buFont typeface="Arial" panose="020B0604020202020204" pitchFamily="34" charset="0"/>
              <a:buNone/>
            </a:pPr>
            <a:endParaRPr lang="en-US" sz="2200" dirty="0">
              <a:latin typeface="Abadi"/>
            </a:endParaRPr>
          </a:p>
          <a:p>
            <a:pPr marL="0" indent="0">
              <a:buFont typeface="Arial" panose="020B0604020202020204" pitchFamily="34" charset="0"/>
              <a:buNone/>
            </a:pPr>
            <a:endParaRPr lang="en-US" sz="2200" dirty="0">
              <a:latin typeface="Abadi"/>
            </a:endParaRPr>
          </a:p>
          <a:p>
            <a:pPr marL="0" indent="0">
              <a:buFont typeface="Arial" panose="020B0604020202020204" pitchFamily="34" charset="0"/>
              <a:buNone/>
            </a:pPr>
            <a:endParaRPr lang="en-US" sz="2200" dirty="0">
              <a:latin typeface="Abadi"/>
            </a:endParaRPr>
          </a:p>
          <a:p>
            <a:pPr marL="0" indent="0">
              <a:buFont typeface="Arial" panose="020B0604020202020204" pitchFamily="34" charset="0"/>
              <a:buNone/>
            </a:pPr>
            <a:r>
              <a:rPr lang="en-US" sz="2200" dirty="0">
                <a:latin typeface="Abadi"/>
              </a:rPr>
              <a:t>5. Convert to CSV</a:t>
            </a:r>
          </a:p>
          <a:p>
            <a:pPr marL="0" indent="0">
              <a:buFont typeface="Arial" panose="020B0604020202020204" pitchFamily="34" charset="0"/>
              <a:buNone/>
            </a:pPr>
            <a:r>
              <a:rPr lang="en-US" sz="2200" dirty="0">
                <a:latin typeface="Abadi"/>
              </a:rPr>
              <a:t> </a:t>
            </a:r>
          </a:p>
        </p:txBody>
      </p:sp>
      <p:pic>
        <p:nvPicPr>
          <p:cNvPr id="7" name="Picture 6">
            <a:extLst>
              <a:ext uri="{FF2B5EF4-FFF2-40B4-BE49-F238E27FC236}">
                <a16:creationId xmlns:a16="http://schemas.microsoft.com/office/drawing/2014/main" id="{2B5F9323-D7B6-89F1-CCEC-A006D705E66F}"/>
              </a:ext>
            </a:extLst>
          </p:cNvPr>
          <p:cNvPicPr>
            <a:picLocks noChangeAspect="1"/>
          </p:cNvPicPr>
          <p:nvPr/>
        </p:nvPicPr>
        <p:blipFill>
          <a:blip r:embed="rId4"/>
          <a:stretch>
            <a:fillRect/>
          </a:stretch>
        </p:blipFill>
        <p:spPr>
          <a:xfrm>
            <a:off x="2410392" y="3364161"/>
            <a:ext cx="2499065" cy="1599667"/>
          </a:xfrm>
          <a:prstGeom prst="rect">
            <a:avLst/>
          </a:prstGeom>
        </p:spPr>
      </p:pic>
      <p:pic>
        <p:nvPicPr>
          <p:cNvPr id="9" name="Picture 8">
            <a:extLst>
              <a:ext uri="{FF2B5EF4-FFF2-40B4-BE49-F238E27FC236}">
                <a16:creationId xmlns:a16="http://schemas.microsoft.com/office/drawing/2014/main" id="{4FD516E4-897D-85A6-0737-14597568F199}"/>
              </a:ext>
            </a:extLst>
          </p:cNvPr>
          <p:cNvPicPr>
            <a:picLocks noChangeAspect="1"/>
          </p:cNvPicPr>
          <p:nvPr/>
        </p:nvPicPr>
        <p:blipFill>
          <a:blip r:embed="rId5"/>
          <a:stretch>
            <a:fillRect/>
          </a:stretch>
        </p:blipFill>
        <p:spPr>
          <a:xfrm>
            <a:off x="1060828" y="5352913"/>
            <a:ext cx="3131833" cy="1222058"/>
          </a:xfrm>
          <a:prstGeom prst="rect">
            <a:avLst/>
          </a:prstGeom>
        </p:spPr>
      </p:pic>
      <p:pic>
        <p:nvPicPr>
          <p:cNvPr id="12" name="Picture 11">
            <a:extLst>
              <a:ext uri="{FF2B5EF4-FFF2-40B4-BE49-F238E27FC236}">
                <a16:creationId xmlns:a16="http://schemas.microsoft.com/office/drawing/2014/main" id="{35DEEA8E-508B-3DB2-30EB-339E204D1CA6}"/>
              </a:ext>
            </a:extLst>
          </p:cNvPr>
          <p:cNvPicPr>
            <a:picLocks noChangeAspect="1"/>
          </p:cNvPicPr>
          <p:nvPr/>
        </p:nvPicPr>
        <p:blipFill>
          <a:blip r:embed="rId6"/>
          <a:stretch>
            <a:fillRect/>
          </a:stretch>
        </p:blipFill>
        <p:spPr>
          <a:xfrm>
            <a:off x="6467586" y="2218046"/>
            <a:ext cx="2481716" cy="1945948"/>
          </a:xfrm>
          <a:prstGeom prst="rect">
            <a:avLst/>
          </a:prstGeom>
        </p:spPr>
      </p:pic>
      <p:pic>
        <p:nvPicPr>
          <p:cNvPr id="14" name="Picture 13">
            <a:extLst>
              <a:ext uri="{FF2B5EF4-FFF2-40B4-BE49-F238E27FC236}">
                <a16:creationId xmlns:a16="http://schemas.microsoft.com/office/drawing/2014/main" id="{BA9E2AE6-E5F5-40FE-91EC-D2C8CE0B5613}"/>
              </a:ext>
            </a:extLst>
          </p:cNvPr>
          <p:cNvPicPr>
            <a:picLocks noChangeAspect="1"/>
          </p:cNvPicPr>
          <p:nvPr/>
        </p:nvPicPr>
        <p:blipFill>
          <a:blip r:embed="rId7"/>
          <a:stretch>
            <a:fillRect/>
          </a:stretch>
        </p:blipFill>
        <p:spPr>
          <a:xfrm flipV="1">
            <a:off x="6025626" y="4589752"/>
            <a:ext cx="3952281" cy="91710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155be751-a274-42e8-93fb-f39d3b9bccc8"/>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purl.org/dc/elements/1.1/"/>
    <ds:schemaRef ds:uri="f80a141d-92ca-4d3d-9308-f7e7b1d44ce8"/>
    <ds:schemaRef ds:uri="http://www.w3.org/XML/1998/namespace"/>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479</TotalTime>
  <Words>1721</Words>
  <Application>Microsoft Office PowerPoint</Application>
  <PresentationFormat>Widescreen</PresentationFormat>
  <Paragraphs>266</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Ben Lehmann</cp:lastModifiedBy>
  <cp:revision>226</cp:revision>
  <dcterms:created xsi:type="dcterms:W3CDTF">2021-04-29T18:58:34Z</dcterms:created>
  <dcterms:modified xsi:type="dcterms:W3CDTF">2024-08-07T01:15:52Z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